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60" r:id="rId4"/>
    <p:sldId id="261" r:id="rId5"/>
    <p:sldId id="262" r:id="rId6"/>
    <p:sldId id="270" r:id="rId7"/>
    <p:sldId id="264" r:id="rId8"/>
    <p:sldId id="265" r:id="rId9"/>
    <p:sldId id="271" r:id="rId10"/>
    <p:sldId id="266" r:id="rId11"/>
    <p:sldId id="268" r:id="rId12"/>
    <p:sldId id="269"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
      <p:font typeface="Raleway"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41FA8B-B3FD-45CB-2AE6-D9A40F9AD402}" v="1" dt="2024-09-10T13:44:16.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logo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c09e2a642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c09e2a642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c09e2a642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c09e2a642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09e2a642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c09e2a642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814cf7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23630543_5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23630543_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09e2a642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c09e2a642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c09e2a642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c09e2a642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6b5ed05f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6b5ed05f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480733" y="336070"/>
            <a:ext cx="8138448" cy="2525316"/>
          </a:xfrm>
          <a:prstGeom prst="rect">
            <a:avLst/>
          </a:prstGeom>
        </p:spPr>
        <p:txBody>
          <a:bodyPr spcFirstLastPara="1" wrap="square" lIns="91425" tIns="91425" rIns="91425" bIns="91425" anchor="t" anchorCtr="0">
            <a:noAutofit/>
          </a:bodyPr>
          <a:lstStyle/>
          <a:p>
            <a:r>
              <a:rPr lang="en" sz="3600">
                <a:solidFill>
                  <a:schemeClr val="dk2"/>
                </a:solidFill>
              </a:rPr>
              <a:t>Implementation of the Environmental Rights Amendment at the Municipal Level: Zoning, Planning and Sustainable Development</a:t>
            </a:r>
            <a:endParaRPr sz="3600">
              <a:solidFill>
                <a:schemeClr val="dk2"/>
              </a:solidFill>
            </a:endParaRPr>
          </a:p>
        </p:txBody>
      </p:sp>
      <p:sp>
        <p:nvSpPr>
          <p:cNvPr id="73" name="Google Shape;73;p13"/>
          <p:cNvSpPr txBox="1">
            <a:spLocks noGrp="1"/>
          </p:cNvSpPr>
          <p:nvPr>
            <p:ph type="subTitle" idx="1"/>
          </p:nvPr>
        </p:nvSpPr>
        <p:spPr>
          <a:xfrm>
            <a:off x="480732" y="3169181"/>
            <a:ext cx="6331500" cy="82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2"/>
                </a:solidFill>
                <a:latin typeface="Raleway"/>
              </a:rPr>
              <a:t>Michael Sklaroff, Esq.</a:t>
            </a:r>
            <a:endParaRPr lang="en-US" sz="2000">
              <a:solidFill>
                <a:schemeClr val="dk2"/>
              </a:solidFill>
              <a:latin typeface="Raleway"/>
            </a:endParaRPr>
          </a:p>
          <a:p>
            <a:pPr marL="0" lvl="0" indent="0" algn="l" rtl="0">
              <a:spcBef>
                <a:spcPts val="0"/>
              </a:spcBef>
              <a:spcAft>
                <a:spcPts val="0"/>
              </a:spcAft>
              <a:buNone/>
            </a:pPr>
            <a:r>
              <a:rPr lang="en" sz="2000">
                <a:solidFill>
                  <a:schemeClr val="dk2"/>
                </a:solidFill>
                <a:latin typeface="Raleway"/>
              </a:rPr>
              <a:t>Executive Director</a:t>
            </a:r>
            <a:endParaRPr sz="2000">
              <a:solidFill>
                <a:schemeClr val="dk2"/>
              </a:solidFill>
              <a:latin typeface="Raleway"/>
            </a:endParaRPr>
          </a:p>
        </p:txBody>
      </p:sp>
      <p:pic>
        <p:nvPicPr>
          <p:cNvPr id="74" name="Google Shape;74;p13"/>
          <p:cNvPicPr preferRelativeResize="0"/>
          <p:nvPr/>
        </p:nvPicPr>
        <p:blipFill>
          <a:blip r:embed="rId3">
            <a:alphaModFix/>
          </a:blip>
          <a:stretch>
            <a:fillRect/>
          </a:stretch>
        </p:blipFill>
        <p:spPr>
          <a:xfrm>
            <a:off x="480731" y="3904330"/>
            <a:ext cx="2998574" cy="62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853950" y="481490"/>
            <a:ext cx="7436100" cy="5725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bg2"/>
                </a:solidFill>
              </a:rPr>
              <a:t> PA Environmental Digest Excerpt</a:t>
            </a:r>
            <a:endParaRPr sz="2400">
              <a:solidFill>
                <a:schemeClr val="bg2"/>
              </a:solidFill>
            </a:endParaRPr>
          </a:p>
        </p:txBody>
      </p:sp>
      <p:sp>
        <p:nvSpPr>
          <p:cNvPr id="133" name="Google Shape;133;p23"/>
          <p:cNvSpPr txBox="1"/>
          <p:nvPr/>
        </p:nvSpPr>
        <p:spPr>
          <a:xfrm>
            <a:off x="426261" y="1050732"/>
            <a:ext cx="8298300" cy="3877954"/>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1500" dirty="0">
                <a:solidFill>
                  <a:schemeClr val="dk2"/>
                </a:solidFill>
                <a:latin typeface="Raleway"/>
                <a:ea typeface="Lato"/>
                <a:cs typeface="Lato"/>
                <a:sym typeface="Lato"/>
              </a:rPr>
              <a:t>On October 26, the Pennsylvania Bipartisan Climate Initiative launched as a nonprofit organization with an event at The College of Physicians of Philadelphia with a </a:t>
            </a:r>
            <a:r>
              <a:rPr lang="en-US" sz="1500" b="1" dirty="0">
                <a:solidFill>
                  <a:schemeClr val="dk2"/>
                </a:solidFill>
                <a:latin typeface="Raleway"/>
                <a:ea typeface="Lato"/>
                <a:cs typeface="Lato"/>
                <a:sym typeface="Lato"/>
              </a:rPr>
              <a:t>mission to implement the full power of the Environmental Rights Amendment through a coordinated public education effort aimed at mitigating greenhouse gas emissions and adapting to climate change.</a:t>
            </a:r>
            <a:endParaRPr lang="en-US" sz="1500" b="1" dirty="0">
              <a:solidFill>
                <a:schemeClr val="dk2"/>
              </a:solidFill>
              <a:latin typeface="Raleway"/>
              <a:ea typeface="Lato"/>
              <a:cs typeface="Lato"/>
            </a:endParaRPr>
          </a:p>
          <a:p>
            <a:pPr marL="0" lvl="0" indent="0" algn="l" rtl="0">
              <a:spcBef>
                <a:spcPts val="0"/>
              </a:spcBef>
              <a:spcAft>
                <a:spcPts val="0"/>
              </a:spcAft>
              <a:buClr>
                <a:schemeClr val="dk2"/>
              </a:buClr>
              <a:buSzPts val="1100"/>
              <a:buFont typeface="Arial"/>
              <a:buNone/>
            </a:pPr>
            <a:endParaRPr lang="en-US" sz="1500">
              <a:solidFill>
                <a:schemeClr val="dk2"/>
              </a:solidFill>
              <a:latin typeface="Raleway"/>
              <a:ea typeface="Lato"/>
              <a:cs typeface="Lato"/>
            </a:endParaRPr>
          </a:p>
          <a:p>
            <a:pPr>
              <a:buClr>
                <a:schemeClr val="dk2"/>
              </a:buClr>
              <a:buSzPts val="1100"/>
            </a:pPr>
            <a:r>
              <a:rPr lang="en-US" sz="1500" dirty="0">
                <a:solidFill>
                  <a:schemeClr val="dk2"/>
                </a:solidFill>
                <a:latin typeface="Raleway"/>
                <a:ea typeface="Lato"/>
                <a:cs typeface="Lato"/>
                <a:sym typeface="Lato"/>
              </a:rPr>
              <a:t>“The global climate crisis requires immediate action, and we can start here at home in our Commonwealth, where we produce more than one percent of global greenhouse gases annually.” said Michael Sklaroff,  Executive Director of the Initiative. </a:t>
            </a:r>
            <a:endParaRPr lang="en-US" sz="1500" dirty="0">
              <a:solidFill>
                <a:schemeClr val="dk2"/>
              </a:solidFill>
              <a:latin typeface="Raleway"/>
              <a:ea typeface="Lato"/>
              <a:cs typeface="Lato"/>
            </a:endParaRPr>
          </a:p>
          <a:p>
            <a:pPr marL="0" lvl="0" indent="0" algn="l" rtl="0">
              <a:spcBef>
                <a:spcPts val="0"/>
              </a:spcBef>
              <a:spcAft>
                <a:spcPts val="0"/>
              </a:spcAft>
              <a:buClr>
                <a:schemeClr val="dk2"/>
              </a:buClr>
              <a:buSzPts val="1100"/>
              <a:buFont typeface="Arial"/>
              <a:buNone/>
            </a:pPr>
            <a:endParaRPr lang="en-US" sz="1500">
              <a:solidFill>
                <a:schemeClr val="dk2"/>
              </a:solidFill>
              <a:latin typeface="Raleway"/>
              <a:ea typeface="Lato"/>
              <a:cs typeface="Lato"/>
            </a:endParaRPr>
          </a:p>
          <a:p>
            <a:pPr marL="0" lvl="0" indent="0" algn="l" rtl="0">
              <a:spcBef>
                <a:spcPts val="0"/>
              </a:spcBef>
              <a:spcAft>
                <a:spcPts val="0"/>
              </a:spcAft>
              <a:buNone/>
            </a:pPr>
            <a:r>
              <a:rPr lang="en-US" sz="1500" dirty="0">
                <a:solidFill>
                  <a:schemeClr val="dk2"/>
                </a:solidFill>
                <a:latin typeface="Raleway"/>
                <a:ea typeface="Lato"/>
                <a:cs typeface="Lato"/>
                <a:sym typeface="Lato"/>
              </a:rPr>
              <a:t>“I could not be more excited to see the formation of the Initiative and I wholeheartedly join as one of its advisors,” said John C. Dernbach, emeritus Professor of Law, Former Director of Environmental Law and Sustainability Center, Widener University and an Advisory Board member. “I am proud that my work played a role in informing the Pennsylvania Supreme Court decision in 2013 that brought the ERA back to life, and I believe the Initiative’s focused approach through education and advocacy can bring us to a better place.”</a:t>
            </a:r>
            <a:endParaRPr lang="en-US" sz="1500" dirty="0">
              <a:solidFill>
                <a:schemeClr val="dk2"/>
              </a:solidFill>
              <a:latin typeface="Raleway"/>
              <a:ea typeface="Lato"/>
              <a:cs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body" idx="1"/>
          </p:nvPr>
        </p:nvSpPr>
        <p:spPr>
          <a:xfrm>
            <a:off x="853950" y="546197"/>
            <a:ext cx="7436100" cy="4144465"/>
          </a:xfrm>
          <a:prstGeom prst="rect">
            <a:avLst/>
          </a:prstGeom>
        </p:spPr>
        <p:txBody>
          <a:bodyPr spcFirstLastPara="1" wrap="square" lIns="91425" tIns="91425" rIns="91425" bIns="91425" anchor="t" anchorCtr="0">
            <a:noAutofit/>
          </a:bodyPr>
          <a:lstStyle/>
          <a:p>
            <a:pPr marL="0" indent="0">
              <a:spcAft>
                <a:spcPts val="1600"/>
              </a:spcAft>
              <a:buNone/>
            </a:pPr>
            <a:r>
              <a:rPr lang="en" sz="2400">
                <a:latin typeface="Raleway"/>
              </a:rPr>
              <a:t>The drafters and the citizens of the Commonwealth who ratified the Environmental Rights Amendment, aware of this history, </a:t>
            </a:r>
            <a:r>
              <a:rPr lang="en" sz="2400" b="1">
                <a:latin typeface="Raleway"/>
              </a:rPr>
              <a:t>articulated the people’s rights and the government’s duties to the people in broad and flexible terms that would permit not only reactive but also anticipatory protection of the environment for the benefit of current and future generations.</a:t>
            </a:r>
            <a:r>
              <a:rPr lang="en" sz="2400">
                <a:latin typeface="Raleway"/>
              </a:rPr>
              <a:t> </a:t>
            </a:r>
            <a:endParaRPr lang="en-US" sz="2400">
              <a:latin typeface="Raleway"/>
            </a:endParaRPr>
          </a:p>
          <a:p>
            <a:pPr marL="0" lvl="0" indent="0" algn="l">
              <a:lnSpc>
                <a:spcPct val="114999"/>
              </a:lnSpc>
              <a:spcBef>
                <a:spcPts val="0"/>
              </a:spcBef>
              <a:spcAft>
                <a:spcPts val="1600"/>
              </a:spcAft>
              <a:buNone/>
            </a:pPr>
            <a:r>
              <a:rPr lang="en" sz="2400" b="1" i="1">
                <a:latin typeface="Raleway"/>
              </a:rPr>
              <a:t>Robinson Township</a:t>
            </a:r>
            <a:r>
              <a:rPr lang="en" sz="2400" b="1">
                <a:latin typeface="Raleway"/>
              </a:rPr>
              <a:t>, 623 Pa. 564, 665.</a:t>
            </a:r>
            <a:endParaRPr lang="en-US" sz="2400" b="1">
              <a:latin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853950" y="629175"/>
            <a:ext cx="7436100" cy="3885150"/>
          </a:xfrm>
          <a:prstGeom prst="rect">
            <a:avLst/>
          </a:prstGeom>
        </p:spPr>
        <p:txBody>
          <a:bodyPr spcFirstLastPara="1" wrap="square" lIns="91425" tIns="91425" rIns="91425" bIns="91425" anchor="ctr" anchorCtr="0">
            <a:noAutofit/>
          </a:bodyPr>
          <a:lstStyle/>
          <a:p>
            <a:r>
              <a:rPr lang="en" sz="4400">
                <a:solidFill>
                  <a:schemeClr val="dk2"/>
                </a:solidFill>
                <a:latin typeface="Raleway"/>
              </a:rPr>
              <a:t>Our message: The ERA is a superpower. </a:t>
            </a:r>
            <a:endParaRPr lang="en-US" sz="4400">
              <a:solidFill>
                <a:schemeClr val="dk2"/>
              </a:solidFill>
              <a:latin typeface="Raleway"/>
            </a:endParaRPr>
          </a:p>
          <a:p>
            <a:r>
              <a:rPr lang="en" sz="4400">
                <a:solidFill>
                  <a:schemeClr val="dk2"/>
                </a:solidFill>
                <a:latin typeface="Raleway"/>
              </a:rPr>
              <a:t>But a superpower on the shelf is not much of a superpower. </a:t>
            </a:r>
            <a:endParaRPr sz="4400">
              <a:solidFill>
                <a:schemeClr val="dk2"/>
              </a:solidFill>
              <a:latin typeface="Raleway"/>
            </a:endParaRPr>
          </a:p>
          <a:p>
            <a:pPr marL="0" lvl="0" indent="0" algn="ctr" rtl="0">
              <a:spcBef>
                <a:spcPts val="0"/>
              </a:spcBef>
              <a:spcAft>
                <a:spcPts val="0"/>
              </a:spcAft>
              <a:buNone/>
            </a:pPr>
            <a:r>
              <a:rPr lang="en" sz="4400">
                <a:solidFill>
                  <a:schemeClr val="dk2"/>
                </a:solidFill>
                <a:latin typeface="Raleway"/>
              </a:rPr>
              <a:t>“Let’s use it.”</a:t>
            </a:r>
            <a:endParaRPr sz="4400">
              <a:solidFill>
                <a:schemeClr val="dk2"/>
              </a:solidFill>
              <a:latin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idx="4294967295"/>
          </p:nvPr>
        </p:nvSpPr>
        <p:spPr>
          <a:xfrm>
            <a:off x="535775" y="712150"/>
            <a:ext cx="77511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200" dirty="0"/>
              <a:t>Article I, Sec. 27 of the PA Constitution</a:t>
            </a:r>
            <a:endParaRPr sz="3200" dirty="0"/>
          </a:p>
        </p:txBody>
      </p:sp>
      <p:sp>
        <p:nvSpPr>
          <p:cNvPr id="80" name="Google Shape;80;p14"/>
          <p:cNvSpPr txBox="1">
            <a:spLocks noGrp="1"/>
          </p:cNvSpPr>
          <p:nvPr>
            <p:ph type="title" idx="4294967295"/>
          </p:nvPr>
        </p:nvSpPr>
        <p:spPr>
          <a:xfrm>
            <a:off x="535775" y="1480150"/>
            <a:ext cx="7169700" cy="306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ea typeface="Lato"/>
                <a:cs typeface="Lato"/>
                <a:sym typeface="Lato"/>
              </a:rPr>
              <a:t>The people have a right to clean air, pure water, and to the preservation of the natural, scenic, historic and esthetic values of the environment. Pennsylvania's public natural resources are the common property of all the people, including generations yet to come. As trustee of these resources, the Commonwealth shall conserve and maintain them for the benefit of all the people.</a:t>
            </a:r>
            <a:endParaRPr lang="en-US" sz="2000">
              <a:ea typeface="Lato"/>
              <a:cs typeface="Lato"/>
            </a:endParaRPr>
          </a:p>
          <a:p>
            <a:pPr marL="0" lvl="0" indent="0" algn="l" rtl="0">
              <a:lnSpc>
                <a:spcPct val="115000"/>
              </a:lnSpc>
              <a:spcBef>
                <a:spcPts val="1600"/>
              </a:spcBef>
              <a:spcAft>
                <a:spcPts val="1600"/>
              </a:spcAft>
              <a:buNone/>
            </a:pPr>
            <a:r>
              <a:rPr lang="en" sz="2000" b="0">
                <a:ea typeface="Lato"/>
                <a:cs typeface="Lato"/>
                <a:sym typeface="Lato"/>
              </a:rPr>
              <a:t>(May 18, 1971, P.L.769, J.R.3)</a:t>
            </a:r>
            <a:endParaRPr sz="2000" b="0">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283100" y="712150"/>
            <a:ext cx="5264400" cy="3835500"/>
          </a:xfrm>
          <a:prstGeom prst="rect">
            <a:avLst/>
          </a:prstGeom>
        </p:spPr>
        <p:txBody>
          <a:bodyPr spcFirstLastPara="1" wrap="square" lIns="91425" tIns="91425" rIns="91425" bIns="91425" anchor="ctr" anchorCtr="0">
            <a:noAutofit/>
          </a:bodyPr>
          <a:lstStyle/>
          <a:p>
            <a:pPr>
              <a:lnSpc>
                <a:spcPct val="115000"/>
              </a:lnSpc>
              <a:buClr>
                <a:schemeClr val="dk2"/>
              </a:buClr>
              <a:buSzPts val="1100"/>
            </a:pPr>
            <a:r>
              <a:rPr lang="en" sz="2000" b="0">
                <a:solidFill>
                  <a:schemeClr val="dk2"/>
                </a:solidFill>
                <a:ea typeface="Calibri"/>
                <a:cs typeface="Calibri"/>
                <a:sym typeface="Calibri"/>
              </a:rPr>
              <a:t>Chief Justice Castille noted in his plurality opinion in </a:t>
            </a:r>
            <a:r>
              <a:rPr lang="en" sz="2000" i="1">
                <a:solidFill>
                  <a:schemeClr val="dk2"/>
                </a:solidFill>
                <a:ea typeface="Calibri"/>
                <a:cs typeface="Calibri"/>
                <a:sym typeface="Calibri"/>
              </a:rPr>
              <a:t>Robinson Township </a:t>
            </a:r>
            <a:r>
              <a:rPr lang="en" sz="2000" b="0">
                <a:solidFill>
                  <a:schemeClr val="dk2"/>
                </a:solidFill>
                <a:ea typeface="Calibri"/>
                <a:cs typeface="Calibri"/>
                <a:sym typeface="Calibri"/>
              </a:rPr>
              <a:t>that: </a:t>
            </a:r>
            <a:endParaRPr lang="en-US" sz="2000" b="0">
              <a:solidFill>
                <a:schemeClr val="dk2"/>
              </a:solidFill>
              <a:ea typeface="Calibri"/>
              <a:cs typeface="Calibri"/>
            </a:endParaRPr>
          </a:p>
          <a:p>
            <a:pPr>
              <a:lnSpc>
                <a:spcPct val="115000"/>
              </a:lnSpc>
              <a:spcBef>
                <a:spcPts val="800"/>
              </a:spcBef>
              <a:spcAft>
                <a:spcPts val="800"/>
              </a:spcAft>
            </a:pPr>
            <a:r>
              <a:rPr lang="en" sz="2000" b="0">
                <a:solidFill>
                  <a:schemeClr val="dk2"/>
                </a:solidFill>
                <a:ea typeface="Calibri"/>
                <a:cs typeface="Calibri"/>
                <a:sym typeface="Calibri"/>
              </a:rPr>
              <a:t>“Nothing in this Court’s jurisprudence offers substantive guidance with respect to the type of claims that the citizens assert in this matter. *** Contrary to the *** drafters’ expectations, however, </a:t>
            </a:r>
            <a:r>
              <a:rPr lang="en" sz="2000">
                <a:solidFill>
                  <a:schemeClr val="dk2"/>
                </a:solidFill>
                <a:ea typeface="Calibri"/>
                <a:cs typeface="Calibri"/>
                <a:sym typeface="Calibri"/>
              </a:rPr>
              <a:t>the [ERA] has not yet led to the development of an environmental rights jurisprudence comparable to the tradition of political rights jurisprudence.</a:t>
            </a:r>
            <a:r>
              <a:rPr lang="en" sz="2000" b="0">
                <a:solidFill>
                  <a:schemeClr val="dk2"/>
                </a:solidFill>
                <a:ea typeface="Calibri"/>
                <a:cs typeface="Calibri"/>
                <a:sym typeface="Calibri"/>
              </a:rPr>
              <a:t>” </a:t>
            </a:r>
            <a:r>
              <a:rPr lang="en" sz="2000" b="0" i="1">
                <a:solidFill>
                  <a:schemeClr val="dk2"/>
                </a:solidFill>
                <a:ea typeface="Calibri"/>
                <a:cs typeface="Calibri"/>
                <a:sym typeface="Calibri"/>
              </a:rPr>
              <a:t>Robinson Township</a:t>
            </a:r>
            <a:r>
              <a:rPr lang="en" sz="2000" b="0">
                <a:solidFill>
                  <a:schemeClr val="dk2"/>
                </a:solidFill>
                <a:ea typeface="Calibri"/>
                <a:cs typeface="Calibri"/>
                <a:sym typeface="Calibri"/>
              </a:rPr>
              <a:t>, 623 Pa. 564, 674 (2013). </a:t>
            </a:r>
            <a:endParaRPr sz="2000">
              <a:solidFill>
                <a:schemeClr val="dk2"/>
              </a:solidFill>
            </a:endParaRPr>
          </a:p>
        </p:txBody>
      </p:sp>
      <p:cxnSp>
        <p:nvCxnSpPr>
          <p:cNvPr id="97" name="Google Shape;97;p17"/>
          <p:cNvCxnSpPr/>
          <p:nvPr/>
        </p:nvCxnSpPr>
        <p:spPr>
          <a:xfrm flipH="1">
            <a:off x="5547500" y="-9900"/>
            <a:ext cx="9900" cy="5163300"/>
          </a:xfrm>
          <a:prstGeom prst="straightConnector1">
            <a:avLst/>
          </a:prstGeom>
          <a:noFill/>
          <a:ln w="38100" cap="flat" cmpd="sng">
            <a:solidFill>
              <a:schemeClr val="dk2"/>
            </a:solidFill>
            <a:prstDash val="solid"/>
            <a:round/>
            <a:headEnd type="none" w="med" len="med"/>
            <a:tailEnd type="none" w="med" len="med"/>
          </a:ln>
        </p:spPr>
      </p:cxnSp>
      <p:pic>
        <p:nvPicPr>
          <p:cNvPr id="2" name="Picture 1" descr="A person sitting at a desk&#10;&#10;Description automatically generated">
            <a:extLst>
              <a:ext uri="{FF2B5EF4-FFF2-40B4-BE49-F238E27FC236}">
                <a16:creationId xmlns:a16="http://schemas.microsoft.com/office/drawing/2014/main" id="{78952D45-8BA0-A22F-6F36-B73F94B0021B}"/>
              </a:ext>
            </a:extLst>
          </p:cNvPr>
          <p:cNvPicPr>
            <a:picLocks noChangeAspect="1"/>
          </p:cNvPicPr>
          <p:nvPr/>
        </p:nvPicPr>
        <p:blipFill>
          <a:blip r:embed="rId3"/>
          <a:stretch>
            <a:fillRect/>
          </a:stretch>
        </p:blipFill>
        <p:spPr>
          <a:xfrm>
            <a:off x="5614146" y="1450580"/>
            <a:ext cx="3472224" cy="20982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57201" y="573082"/>
            <a:ext cx="8278090" cy="57936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a:solidFill>
                  <a:schemeClr val="bg2"/>
                </a:solidFill>
              </a:rPr>
              <a:t>“Q: Will there be any teeth in the law, if passed?”</a:t>
            </a:r>
            <a:endParaRPr sz="2800">
              <a:solidFill>
                <a:schemeClr val="bg2"/>
              </a:solidFill>
            </a:endParaRPr>
          </a:p>
        </p:txBody>
      </p:sp>
      <p:sp>
        <p:nvSpPr>
          <p:cNvPr id="103" name="Google Shape;103;p18"/>
          <p:cNvSpPr txBox="1">
            <a:spLocks noGrp="1"/>
          </p:cNvSpPr>
          <p:nvPr>
            <p:ph type="body" idx="1"/>
          </p:nvPr>
        </p:nvSpPr>
        <p:spPr>
          <a:xfrm>
            <a:off x="853950" y="1236320"/>
            <a:ext cx="7436100" cy="3334098"/>
          </a:xfrm>
          <a:prstGeom prst="rect">
            <a:avLst/>
          </a:prstGeom>
        </p:spPr>
        <p:txBody>
          <a:bodyPr spcFirstLastPara="1" wrap="square" lIns="91425" tIns="91425" rIns="91425" bIns="91425" anchor="t" anchorCtr="0">
            <a:noAutofit/>
          </a:bodyPr>
          <a:lstStyle/>
          <a:p>
            <a:pPr marL="0" indent="0">
              <a:spcAft>
                <a:spcPts val="1600"/>
              </a:spcAft>
              <a:buNone/>
            </a:pPr>
            <a:r>
              <a:rPr lang="en" sz="2000" b="1">
                <a:latin typeface="Raleway"/>
              </a:rPr>
              <a:t>“A. It will be up to the courts to apply the three broad principles to legal cases. However, having this law passed will strengthen substantially the legal weapons available to protect our environment from further destruction. In the words of Robert Broughton, Associate Professor of Law at Duquesne University, </a:t>
            </a:r>
            <a:r>
              <a:rPr lang="en" sz="2000" b="1" u="sng">
                <a:latin typeface="Raleway"/>
              </a:rPr>
              <a:t>the amendment ‘will, if passed, effectively change the balance of legal power and give environmental quality (and the human race) at least an even chance in the coming years.’”</a:t>
            </a:r>
            <a:r>
              <a:rPr lang="en" sz="2000" b="1">
                <a:latin typeface="Raleway"/>
              </a:rPr>
              <a:t>  </a:t>
            </a:r>
            <a:endParaRPr lang="en-US" sz="2000" b="1">
              <a:latin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19"/>
          <p:cNvSpPr txBox="1">
            <a:spLocks noGrp="1"/>
          </p:cNvSpPr>
          <p:nvPr>
            <p:ph type="title"/>
          </p:nvPr>
        </p:nvSpPr>
        <p:spPr>
          <a:xfrm>
            <a:off x="269247" y="321101"/>
            <a:ext cx="8438333" cy="4299389"/>
          </a:xfrm>
          <a:prstGeom prst="rect">
            <a:avLst/>
          </a:prstGeom>
        </p:spPr>
        <p:txBody>
          <a:bodyPr spcFirstLastPara="1" wrap="square" lIns="91425" tIns="91425" rIns="91425" bIns="91425" anchor="t" anchorCtr="0">
            <a:noAutofit/>
          </a:bodyPr>
          <a:lstStyle/>
          <a:p>
            <a:pPr>
              <a:lnSpc>
                <a:spcPct val="115000"/>
              </a:lnSpc>
              <a:buClr>
                <a:schemeClr val="dk2"/>
              </a:buClr>
              <a:buSzPts val="1100"/>
            </a:pPr>
            <a:r>
              <a:rPr lang="en" sz="2800" i="1" u="sng">
                <a:solidFill>
                  <a:schemeClr val="bg2"/>
                </a:solidFill>
                <a:ea typeface="Calibri"/>
                <a:cs typeface="Calibri"/>
                <a:sym typeface="Calibri"/>
              </a:rPr>
              <a:t>Payne v. Kassab</a:t>
            </a:r>
            <a:r>
              <a:rPr lang="en" sz="2800">
                <a:solidFill>
                  <a:schemeClr val="bg2"/>
                </a:solidFill>
                <a:ea typeface="Calibri"/>
                <a:cs typeface="Calibri"/>
                <a:sym typeface="Calibri"/>
              </a:rPr>
              <a:t> test:   </a:t>
            </a:r>
            <a:endParaRPr lang="en-US" sz="2800">
              <a:solidFill>
                <a:schemeClr val="bg2"/>
              </a:solidFill>
              <a:ea typeface="Calibri"/>
              <a:cs typeface="Calibri"/>
            </a:endParaRPr>
          </a:p>
          <a:p>
            <a:pPr marL="685800" indent="-355600">
              <a:lnSpc>
                <a:spcPct val="115000"/>
              </a:lnSpc>
              <a:spcBef>
                <a:spcPts val="800"/>
              </a:spcBef>
              <a:buSzPts val="2000"/>
              <a:buFont typeface="Calibri"/>
              <a:buAutoNum type="arabicPeriod"/>
            </a:pPr>
            <a:r>
              <a:rPr lang="en" sz="2400">
                <a:solidFill>
                  <a:schemeClr val="bg2"/>
                </a:solidFill>
                <a:ea typeface="Calibri"/>
                <a:cs typeface="Calibri"/>
                <a:sym typeface="Calibri"/>
              </a:rPr>
              <a:t>Was there compliance with all applicable statutes and regulations relevant to the protection of the Commonwealth’s public natural resources? </a:t>
            </a:r>
            <a:endParaRPr sz="2400">
              <a:solidFill>
                <a:schemeClr val="bg2"/>
              </a:solidFill>
              <a:ea typeface="Calibri"/>
              <a:cs typeface="Calibri"/>
            </a:endParaRPr>
          </a:p>
          <a:p>
            <a:pPr marL="685800" indent="-355600">
              <a:lnSpc>
                <a:spcPct val="115000"/>
              </a:lnSpc>
              <a:buSzPts val="2000"/>
              <a:buFont typeface="Calibri"/>
              <a:buAutoNum type="arabicPeriod" startAt="2"/>
            </a:pPr>
            <a:r>
              <a:rPr lang="en" sz="2400">
                <a:solidFill>
                  <a:schemeClr val="bg2"/>
                </a:solidFill>
                <a:ea typeface="Calibri"/>
                <a:cs typeface="Calibri"/>
                <a:sym typeface="Calibri"/>
              </a:rPr>
              <a:t>Does the record demonstrate a reasonable effort to reduce the environmental incursion to a minimum? </a:t>
            </a:r>
            <a:endParaRPr sz="2400">
              <a:solidFill>
                <a:schemeClr val="bg2"/>
              </a:solidFill>
              <a:ea typeface="Calibri"/>
              <a:cs typeface="Calibri"/>
            </a:endParaRPr>
          </a:p>
          <a:p>
            <a:pPr marL="685800" indent="-355600">
              <a:lnSpc>
                <a:spcPct val="115000"/>
              </a:lnSpc>
              <a:buSzPts val="2000"/>
              <a:buFont typeface="Calibri"/>
              <a:buAutoNum type="arabicPeriod" startAt="3"/>
            </a:pPr>
            <a:r>
              <a:rPr lang="en" sz="2400" u="sng">
                <a:solidFill>
                  <a:schemeClr val="bg2"/>
                </a:solidFill>
                <a:ea typeface="Calibri"/>
                <a:cs typeface="Calibri"/>
                <a:sym typeface="Calibri"/>
              </a:rPr>
              <a:t>Does the environmental harm which will result from the challenged action so clearly outweigh the benefits to be derived therefrom that to proceed further would be an abuse of discretion?</a:t>
            </a:r>
            <a:r>
              <a:rPr lang="en" sz="2400" u="sng">
                <a:ea typeface="Calibri"/>
                <a:cs typeface="Calibri"/>
                <a:sym typeface="Calibri"/>
              </a:rPr>
              <a:t> further would be an abuse of discretion? </a:t>
            </a:r>
            <a:r>
              <a:rPr lang="en" sz="2400" u="sng">
                <a:highlight>
                  <a:srgbClr val="FFFFFF"/>
                </a:highlight>
                <a:ea typeface="Calibri"/>
                <a:cs typeface="Calibri"/>
                <a:sym typeface="Calibri"/>
              </a:rPr>
              <a:t> </a:t>
            </a:r>
            <a:endParaRPr sz="2400" u="sng"/>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D8B-E873-DE2C-C013-62F55BCE65C8}"/>
              </a:ext>
            </a:extLst>
          </p:cNvPr>
          <p:cNvSpPr>
            <a:spLocks noGrp="1"/>
          </p:cNvSpPr>
          <p:nvPr>
            <p:ph type="title"/>
          </p:nvPr>
        </p:nvSpPr>
        <p:spPr>
          <a:xfrm>
            <a:off x="957859" y="456767"/>
            <a:ext cx="7436100" cy="368011"/>
          </a:xfrm>
        </p:spPr>
        <p:txBody>
          <a:bodyPr/>
          <a:lstStyle/>
          <a:p>
            <a:r>
              <a:rPr lang="en-US" sz="2000">
                <a:solidFill>
                  <a:schemeClr val="bg2"/>
                </a:solidFill>
              </a:rPr>
              <a:t>MEMORANDUM OPINION BY JUDGE CEISLER </a:t>
            </a:r>
          </a:p>
        </p:txBody>
      </p:sp>
      <p:sp>
        <p:nvSpPr>
          <p:cNvPr id="3" name="Text Placeholder 2">
            <a:extLst>
              <a:ext uri="{FF2B5EF4-FFF2-40B4-BE49-F238E27FC236}">
                <a16:creationId xmlns:a16="http://schemas.microsoft.com/office/drawing/2014/main" id="{F568F130-CCBA-8452-B6EF-A77B1A77D335}"/>
              </a:ext>
            </a:extLst>
          </p:cNvPr>
          <p:cNvSpPr>
            <a:spLocks noGrp="1"/>
          </p:cNvSpPr>
          <p:nvPr>
            <p:ph type="body" idx="1"/>
          </p:nvPr>
        </p:nvSpPr>
        <p:spPr>
          <a:xfrm>
            <a:off x="853950" y="741218"/>
            <a:ext cx="7436100" cy="3945515"/>
          </a:xfrm>
        </p:spPr>
        <p:txBody>
          <a:bodyPr/>
          <a:lstStyle/>
          <a:p>
            <a:pPr marL="114300" indent="0">
              <a:lnSpc>
                <a:spcPct val="114999"/>
              </a:lnSpc>
              <a:buNone/>
            </a:pPr>
            <a:r>
              <a:rPr lang="en-US" sz="2200" b="1">
                <a:latin typeface="Raleway"/>
              </a:rPr>
              <a:t>A recent opinion of Commonwealth Court has brought new vigor to Article 1, Section 27 of the Pennsylvania Constitution, the Environmental Rights Amendment. The decision requires the PUC to perform </a:t>
            </a:r>
            <a:r>
              <a:rPr lang="en-US" sz="2200" b="1" u="sng">
                <a:latin typeface="Raleway"/>
              </a:rPr>
              <a:t>"a constitutionally sound environmental impact review"</a:t>
            </a:r>
            <a:r>
              <a:rPr lang="en-US" sz="2200" b="1">
                <a:latin typeface="Raleway"/>
              </a:rPr>
              <a:t> in what is essentially a land-use decision involving the placement of a public utility's gas distribution facility in a suburban township.</a:t>
            </a:r>
          </a:p>
          <a:p>
            <a:pPr marL="114300" indent="0">
              <a:lnSpc>
                <a:spcPct val="114999"/>
              </a:lnSpc>
              <a:buNone/>
            </a:pPr>
            <a:r>
              <a:rPr lang="en-US" sz="2000" b="1" i="1">
                <a:latin typeface="Raleway"/>
              </a:rPr>
              <a:t>Township of Marple v. PUC, </a:t>
            </a:r>
            <a:r>
              <a:rPr lang="en-US" sz="2000" b="1">
                <a:latin typeface="Raleway"/>
              </a:rPr>
              <a:t>Commonwealth Court, March 9, 2023 (No. 319 C.D. 2022)</a:t>
            </a:r>
            <a:endParaRPr lang="en-US" sz="2000" i="1">
              <a:latin typeface="Raleway"/>
            </a:endParaRPr>
          </a:p>
        </p:txBody>
      </p:sp>
    </p:spTree>
    <p:extLst>
      <p:ext uri="{BB962C8B-B14F-4D97-AF65-F5344CB8AC3E}">
        <p14:creationId xmlns:p14="http://schemas.microsoft.com/office/powerpoint/2010/main" val="256839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1"/>
          <p:cNvSpPr/>
          <p:nvPr/>
        </p:nvSpPr>
        <p:spPr>
          <a:xfrm>
            <a:off x="358350" y="297900"/>
            <a:ext cx="8427300" cy="4547700"/>
          </a:xfrm>
          <a:prstGeom prst="rect">
            <a:avLst/>
          </a:prstGeom>
          <a:solidFill>
            <a:srgbClr val="000000">
              <a:alpha val="7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21"/>
          <p:cNvPicPr preferRelativeResize="0"/>
          <p:nvPr/>
        </p:nvPicPr>
        <p:blipFill rotWithShape="1">
          <a:blip r:embed="rId3">
            <a:alphaModFix/>
          </a:blip>
          <a:srcRect t="18308" b="54740"/>
          <a:stretch/>
        </p:blipFill>
        <p:spPr>
          <a:xfrm>
            <a:off x="606700" y="463100"/>
            <a:ext cx="7930639" cy="1393827"/>
          </a:xfrm>
          <a:prstGeom prst="rect">
            <a:avLst/>
          </a:prstGeom>
          <a:noFill/>
          <a:ln>
            <a:noFill/>
          </a:ln>
        </p:spPr>
      </p:pic>
      <p:sp>
        <p:nvSpPr>
          <p:cNvPr id="2" name="TextBox 1">
            <a:extLst>
              <a:ext uri="{FF2B5EF4-FFF2-40B4-BE49-F238E27FC236}">
                <a16:creationId xmlns:a16="http://schemas.microsoft.com/office/drawing/2014/main" id="{50677D91-1923-9D56-0574-ECD96519503D}"/>
              </a:ext>
            </a:extLst>
          </p:cNvPr>
          <p:cNvSpPr txBox="1"/>
          <p:nvPr/>
        </p:nvSpPr>
        <p:spPr>
          <a:xfrm>
            <a:off x="600315" y="1858575"/>
            <a:ext cx="793952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Raleway"/>
              </a:rPr>
              <a:t>"[…] in accordance with the attached Stipulation and Settlement Agreement, (a) the Application referred to therein is hereby </a:t>
            </a:r>
            <a:r>
              <a:rPr lang="en-US" sz="2400" b="1">
                <a:solidFill>
                  <a:schemeClr val="bg1"/>
                </a:solidFill>
                <a:latin typeface="Raleway"/>
              </a:rPr>
              <a:t>remanded to the Historical Commission for determination in accordance with the Commission's trustee obligations under Article I, Section 27 of the Pennsylvania Constitution and the Secretary of Interior's Standards for the Treatment of Historic Properties </a:t>
            </a:r>
            <a:r>
              <a:rPr lang="en-US" sz="2400">
                <a:solidFill>
                  <a:schemeClr val="bg1"/>
                </a:solidFill>
                <a:latin typeface="Raleway"/>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79725" y="354725"/>
            <a:ext cx="8200800" cy="4700400"/>
          </a:xfrm>
          <a:prstGeom prst="rect">
            <a:avLst/>
          </a:prstGeom>
        </p:spPr>
        <p:txBody>
          <a:bodyPr spcFirstLastPara="1" wrap="square" lIns="91425" tIns="91425" rIns="91425" bIns="91425" anchor="t" anchorCtr="0">
            <a:noAutofit/>
          </a:bodyPr>
          <a:lstStyle/>
          <a:p>
            <a:r>
              <a:rPr lang="en" sz="2300">
                <a:solidFill>
                  <a:schemeClr val="dk2"/>
                </a:solidFill>
              </a:rPr>
              <a:t>East Marlborough Town Zoning Code </a:t>
            </a:r>
            <a:br>
              <a:rPr lang="en" sz="2300">
                <a:solidFill>
                  <a:schemeClr val="dk2"/>
                </a:solidFill>
              </a:rPr>
            </a:br>
            <a:br>
              <a:rPr lang="en" sz="2300">
                <a:solidFill>
                  <a:schemeClr val="dk2"/>
                </a:solidFill>
              </a:rPr>
            </a:br>
            <a:r>
              <a:rPr lang="en-US" sz="2300">
                <a:solidFill>
                  <a:schemeClr val="dk2"/>
                </a:solidFill>
              </a:rPr>
              <a:t>SECTION 1825 PROTECTION OF ENVIRONMENTAL TRUST RESOURCES [Added by Ord. No. 2019-05] </a:t>
            </a:r>
          </a:p>
          <a:p>
            <a:pPr>
              <a:spcBef>
                <a:spcPts val="1000"/>
              </a:spcBef>
            </a:pPr>
            <a:br>
              <a:rPr lang="en-US" sz="2300">
                <a:solidFill>
                  <a:schemeClr val="dk2"/>
                </a:solidFill>
              </a:rPr>
            </a:br>
            <a:r>
              <a:rPr lang="en-US" sz="2300">
                <a:solidFill>
                  <a:schemeClr val="dk2"/>
                </a:solidFill>
              </a:rPr>
              <a:t>The amendment “implements [ERA trust duties] by requiring that all resources protected by Article I, Section 27 that may be affected by Township actions or activities requiring Township approval are identified, adverse impacts on those resources are avoided to the maximum extent practicable and where adverse impacts cannot be avoided, they are minimized and offset.”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EF5E-E189-4AAA-859F-EC2587AA2A50}"/>
              </a:ext>
            </a:extLst>
          </p:cNvPr>
          <p:cNvSpPr>
            <a:spLocks noGrp="1"/>
          </p:cNvSpPr>
          <p:nvPr>
            <p:ph type="title"/>
          </p:nvPr>
        </p:nvSpPr>
        <p:spPr>
          <a:xfrm>
            <a:off x="519100" y="1244336"/>
            <a:ext cx="7387200" cy="3780356"/>
          </a:xfrm>
        </p:spPr>
        <p:txBody>
          <a:bodyPr/>
          <a:lstStyle/>
          <a:p>
            <a:r>
              <a:rPr lang="en-US" sz="2800" b="0">
                <a:solidFill>
                  <a:schemeClr val="bg2"/>
                </a:solidFill>
              </a:rPr>
              <a:t>As respects the environment, the state’s plenary police power, which serves to promote *** welfare, convenience, and prosperity must be exercised in a manner that promotes sustainable property use and economic development. (emphasis supplied). </a:t>
            </a:r>
            <a:r>
              <a:rPr lang="en-US" sz="2800" i="1">
                <a:solidFill>
                  <a:schemeClr val="bg2"/>
                </a:solidFill>
              </a:rPr>
              <a:t>Robinson Township </a:t>
            </a:r>
            <a:r>
              <a:rPr lang="en-US" sz="2800">
                <a:solidFill>
                  <a:schemeClr val="bg2"/>
                </a:solidFill>
              </a:rPr>
              <a:t>623 Pa. at 561. </a:t>
            </a:r>
          </a:p>
        </p:txBody>
      </p:sp>
      <p:sp>
        <p:nvSpPr>
          <p:cNvPr id="3" name="TextBox 2">
            <a:extLst>
              <a:ext uri="{FF2B5EF4-FFF2-40B4-BE49-F238E27FC236}">
                <a16:creationId xmlns:a16="http://schemas.microsoft.com/office/drawing/2014/main" id="{B1424EB6-DCAB-5ED5-1746-4DAB5664A40B}"/>
              </a:ext>
            </a:extLst>
          </p:cNvPr>
          <p:cNvSpPr txBox="1"/>
          <p:nvPr/>
        </p:nvSpPr>
        <p:spPr>
          <a:xfrm>
            <a:off x="413017" y="441832"/>
            <a:ext cx="67037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Raleway"/>
              </a:rPr>
              <a:t>Sustainable Development</a:t>
            </a:r>
          </a:p>
        </p:txBody>
      </p:sp>
    </p:spTree>
    <p:extLst>
      <p:ext uri="{BB962C8B-B14F-4D97-AF65-F5344CB8AC3E}">
        <p14:creationId xmlns:p14="http://schemas.microsoft.com/office/powerpoint/2010/main" val="3113630689"/>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12</Slides>
  <Notes>10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Swiss</vt:lpstr>
      <vt:lpstr>Implementation of the Environmental Rights Amendment at the Municipal Level: Zoning, Planning and Sustainable Development</vt:lpstr>
      <vt:lpstr>Article I, Sec. 27 of the PA Constitution</vt:lpstr>
      <vt:lpstr>Chief Justice Castille noted in his plurality opinion in Robinson Township that:  “Nothing in this Court’s jurisprudence offers substantive guidance with respect to the type of claims that the citizens assert in this matter. *** Contrary to the *** drafters’ expectations, however, the [ERA] has not yet led to the development of an environmental rights jurisprudence comparable to the tradition of political rights jurisprudence.” Robinson Township, 623 Pa. 564, 674 (2013). </vt:lpstr>
      <vt:lpstr>“Q: Will there be any teeth in the law, if passed?”</vt:lpstr>
      <vt:lpstr>Payne v. Kassab test:    Was there compliance with all applicable statutes and regulations relevant to the protection of the Commonwealth’s public natural resources?  Does the record demonstrate a reasonable effort to reduce the environmental incursion to a minimum?  Does the environmental harm which will result from the challenged action so clearly outweigh the benefits to be derived therefrom that to proceed further would be an abuse of discretion? further would be an abuse of discretion?  </vt:lpstr>
      <vt:lpstr>MEMORANDUM OPINION BY JUDGE CEISLER </vt:lpstr>
      <vt:lpstr>PowerPoint Presentation</vt:lpstr>
      <vt:lpstr>East Marlborough Town Zoning Code   SECTION 1825 PROTECTION OF ENVIRONMENTAL TRUST RESOURCES [Added by Ord. No. 2019-05]   The amendment “implements [ERA trust duties] by requiring that all resources protected by Article I, Section 27 that may be affected by Township actions or activities requiring Township approval are identified, adverse impacts on those resources are avoided to the maximum extent practicable and where adverse impacts cannot be avoided, they are minimized and offset.”</vt:lpstr>
      <vt:lpstr>As respects the environment, the state’s plenary police power, which serves to promote *** welfare, convenience, and prosperity must be exercised in a manner that promotes sustainable property use and economic development. (emphasis supplied). Robinson Township 623 Pa. at 561. </vt:lpstr>
      <vt:lpstr> PA Environmental Digest Excerpt</vt:lpstr>
      <vt:lpstr>PowerPoint Presentation</vt:lpstr>
      <vt:lpstr>Our message: The ERA is a superpower.  But a superpower on the shelf is not much of a superpower.  “Let’s use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the Environmental Rights Amendment at the Municipal Level: Planning and Zoning</dc:title>
  <cp:revision>15</cp:revision>
  <dcterms:modified xsi:type="dcterms:W3CDTF">2024-09-10T13:44:26Z</dcterms:modified>
</cp:coreProperties>
</file>